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96" autoAdjust="0"/>
  </p:normalViewPr>
  <p:slideViewPr>
    <p:cSldViewPr>
      <p:cViewPr varScale="1">
        <p:scale>
          <a:sx n="78" d="100"/>
          <a:sy n="78" d="100"/>
        </p:scale>
        <p:origin x="-157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D779-44C5-4593-924E-002C76D4EB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F7933-1DCD-47B5-BEA2-650B9140107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0" i="0" dirty="0">
              <a:solidFill>
                <a:schemeClr val="accent6">
                  <a:lumMod val="50000"/>
                </a:schemeClr>
              </a:solidFill>
            </a:rPr>
            <a:t>Вывод по результатам анкетирования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8588F311-2867-4690-97EA-8107BB60DCEE}" type="parTrans" cxnId="{730A0451-3032-42A3-9BEF-A6AD9C1F2A54}">
      <dgm:prSet/>
      <dgm:spPr/>
      <dgm:t>
        <a:bodyPr/>
        <a:lstStyle/>
        <a:p>
          <a:endParaRPr lang="ru-RU"/>
        </a:p>
      </dgm:t>
    </dgm:pt>
    <dgm:pt modelId="{F3E70ECD-74A4-4DE7-962A-AB8A02CE618A}" type="sibTrans" cxnId="{730A0451-3032-42A3-9BEF-A6AD9C1F2A54}">
      <dgm:prSet/>
      <dgm:spPr/>
      <dgm:t>
        <a:bodyPr/>
        <a:lstStyle/>
        <a:p>
          <a:endParaRPr lang="ru-RU"/>
        </a:p>
      </dgm:t>
    </dgm:pt>
    <dgm:pt modelId="{E77F6312-FF52-4383-A640-68E0D6E08DC9}" type="pres">
      <dgm:prSet presAssocID="{1356D779-44C5-4593-924E-002C76D4EB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87B51-9CCC-4029-A04D-EC34AD418D97}" type="pres">
      <dgm:prSet presAssocID="{924F7933-1DCD-47B5-BEA2-650B914010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048B8-C291-4AF3-B1EA-24F16B79FB87}" type="presOf" srcId="{924F7933-1DCD-47B5-BEA2-650B9140107E}" destId="{8F187B51-9CCC-4029-A04D-EC34AD418D97}" srcOrd="0" destOrd="0" presId="urn:microsoft.com/office/officeart/2005/8/layout/vList2"/>
    <dgm:cxn modelId="{730A0451-3032-42A3-9BEF-A6AD9C1F2A54}" srcId="{1356D779-44C5-4593-924E-002C76D4EBD7}" destId="{924F7933-1DCD-47B5-BEA2-650B9140107E}" srcOrd="0" destOrd="0" parTransId="{8588F311-2867-4690-97EA-8107BB60DCEE}" sibTransId="{F3E70ECD-74A4-4DE7-962A-AB8A02CE618A}"/>
    <dgm:cxn modelId="{83829F4E-ADF3-4E1C-81F2-FCF99A048849}" type="presOf" srcId="{1356D779-44C5-4593-924E-002C76D4EBD7}" destId="{E77F6312-FF52-4383-A640-68E0D6E08DC9}" srcOrd="0" destOrd="0" presId="urn:microsoft.com/office/officeart/2005/8/layout/vList2"/>
    <dgm:cxn modelId="{3641994B-0C19-49C8-B1D6-8AA509B69900}" type="presParOf" srcId="{E77F6312-FF52-4383-A640-68E0D6E08DC9}" destId="{8F187B51-9CCC-4029-A04D-EC34AD418D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87B51-9CCC-4029-A04D-EC34AD418D97}">
      <dsp:nvSpPr>
        <dsp:cNvPr id="0" name=""/>
        <dsp:cNvSpPr/>
      </dsp:nvSpPr>
      <dsp:spPr>
        <a:xfrm>
          <a:off x="0" y="6328"/>
          <a:ext cx="4990405" cy="491399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>
              <a:solidFill>
                <a:schemeClr val="accent6">
                  <a:lumMod val="50000"/>
                </a:schemeClr>
              </a:solidFill>
            </a:rPr>
            <a:t>Вывод по результатам анкетирования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988" y="30316"/>
        <a:ext cx="4942429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9D396-FDF6-423F-BDE7-5A874B563C6C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E09E-8B37-4D51-A81C-B470F25D2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6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0E09E-8B37-4D51-A81C-B470F25D27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9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36C36-0DD1-4DFC-A1B0-3E3DD4AA10F6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239BC7-131C-4E70-8CDA-2BD9141559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vk\Desktop\1675451735_gas-kvas-com-p-fonovie-risunki-dlya-dou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6" y="0"/>
            <a:ext cx="916805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7DBB3-A804-4853-89CB-B5A7E9BB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4372168"/>
            <a:ext cx="3384376" cy="107305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</a:rPr>
              <a:t>Шавкунова И.В. в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</a:rPr>
              <a:t>оспитатель средней группы</a:t>
            </a:r>
            <a:endParaRPr lang="ru-RU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6C341-4559-411A-B4A5-9D922C926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3648" y="1916832"/>
            <a:ext cx="6264696" cy="144016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Организация и проведение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педагогической диагностики 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 рамках темы по самообразованию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7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696" cy="775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356992"/>
            <a:ext cx="6624735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9100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04769"/>
              </p:ext>
            </p:extLst>
          </p:nvPr>
        </p:nvGraphicFramePr>
        <p:xfrm>
          <a:off x="1" y="0"/>
          <a:ext cx="9143999" cy="6236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3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74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Тема по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</a:rPr>
                        <a:t>самообразо-ванию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Объект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</a:rPr>
                        <a:t> педагогической диагностики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Методы педагогического исследования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9452">
                <a:tc rowSpan="3"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Организация и проведение подвижных игр с детьми дошкольного возраста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*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Знание родителями видов подвижных игр.</a:t>
                      </a:r>
                    </a:p>
                    <a:p>
                      <a:pPr algn="l"/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*Умение организовать подвижную игру с ребенком.</a:t>
                      </a:r>
                    </a:p>
                    <a:p>
                      <a:pPr algn="l"/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*Сформированность положительного отношения родителей к подвижным играм как средству воспитания ребенка.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Анкетирование родителей по проблеме «Подвижные игры и их место в жизни вашей семьи»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6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*Знание детьми видов подвижных игр.</a:t>
                      </a:r>
                    </a:p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*Умение играть в подвижные игры.</a:t>
                      </a:r>
                    </a:p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*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Сформированность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положительного отношения у детей к подвижным играм как средству взаимодействия со сверстниками и взрослыми.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Беседа с детьми «Изучение игровых предпочтений»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15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Характеристики развития подвижной игровой деятельности детей.</a:t>
                      </a:r>
                    </a:p>
                    <a:p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Наблюдение</a:t>
                      </a:r>
                    </a:p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(«Диагностика развития игровой деятельности у детей дошкольного возраста» Вариативная комплексная основная образовательная программа «Мир открытий»)</a:t>
                      </a:r>
                    </a:p>
                    <a:p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3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96875"/>
            <a:ext cx="91694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E05073B3-350D-49D3-B8BA-8D8BD4821C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4641648"/>
              </p:ext>
            </p:extLst>
          </p:nvPr>
        </p:nvGraphicFramePr>
        <p:xfrm>
          <a:off x="323528" y="692696"/>
          <a:ext cx="8352928" cy="58916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13487">
                  <a:extLst>
                    <a:ext uri="{9D8B030D-6E8A-4147-A177-3AD203B41FA5}">
                      <a16:colId xmlns:a16="http://schemas.microsoft.com/office/drawing/2014/main" xmlns="" val="2129824234"/>
                    </a:ext>
                  </a:extLst>
                </a:gridCol>
                <a:gridCol w="3439441">
                  <a:extLst>
                    <a:ext uri="{9D8B030D-6E8A-4147-A177-3AD203B41FA5}">
                      <a16:colId xmlns:a16="http://schemas.microsoft.com/office/drawing/2014/main" xmlns="" val="2611314758"/>
                    </a:ext>
                  </a:extLst>
                </a:gridCol>
              </a:tblGrid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Вопросы анкеты для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Результаты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0755799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Каким совместным видам деятельности вы отдаете предпочтение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(чтение книг, конструирование, рисование, просмотр телепередач, подвижные игры, прогулки и др.)?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Конструирование – 60%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Подвижные игры – 32%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Чтение книг – 8%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78420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Какие подвижные игры вы знаете?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Прятки, догонялки, игры с мячом - 65%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627095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Когда вы играете в подвижные игры с ребенком? Если да, то в какие?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 дороге из детского сада домой – 80%. Выбирают игры с несложным содержанием.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983012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4.Как часто предлагает ваш ребенок поиграть в какую-либо подвижную игру?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2-3 раза в день – 53%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2696147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Какую позицию занимает в играх ваш ребенок: активную, пассивную?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Активная – 98%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пассивная – 2%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568137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 Какие качества проявляет ваш ребенок в игре?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Решительность – 83%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Творчество - 17%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180016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 Считаете ли вы, что подвижные игры могут стать хорошим средством развития и воспитания вашего ребенка?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Да – 100%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9303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BCF912-0861-41F4-95EE-16CF939DF859}"/>
              </a:ext>
            </a:extLst>
          </p:cNvPr>
          <p:cNvSpPr/>
          <p:nvPr/>
        </p:nvSpPr>
        <p:spPr>
          <a:xfrm>
            <a:off x="791580" y="251154"/>
            <a:ext cx="7560840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Подвижные игры и их место в жизни семьи</a:t>
            </a:r>
          </a:p>
        </p:txBody>
      </p:sp>
    </p:spTree>
    <p:extLst>
      <p:ext uri="{BB962C8B-B14F-4D97-AF65-F5344CB8AC3E}">
        <p14:creationId xmlns:p14="http://schemas.microsoft.com/office/powerpoint/2010/main" val="260506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96875"/>
            <a:ext cx="91694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9624425"/>
              </p:ext>
            </p:extLst>
          </p:nvPr>
        </p:nvGraphicFramePr>
        <p:xfrm>
          <a:off x="2555776" y="476672"/>
          <a:ext cx="499040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FFD3CE-081A-4D04-9390-11A7162BCB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7488832" cy="2664296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родители осознают важное значение игр, в том числе подвижных, в развитии  и воспитании детей;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в то же время родители недостаточно владеют информацией о разнообразии подвижных игр и их влиянии на развитие ребенка;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родители недостаточно осознают, как можно организовать подвижные игры в разные моменты жизни семьи.</a:t>
            </a:r>
          </a:p>
        </p:txBody>
      </p:sp>
    </p:spTree>
    <p:extLst>
      <p:ext uri="{BB962C8B-B14F-4D97-AF65-F5344CB8AC3E}">
        <p14:creationId xmlns:p14="http://schemas.microsoft.com/office/powerpoint/2010/main" val="139103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64" y="-869647"/>
            <a:ext cx="9169400" cy="77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E7F14-4084-49C3-AD4C-1561630C7DAD}"/>
              </a:ext>
            </a:extLst>
          </p:cNvPr>
          <p:cNvSpPr txBox="1"/>
          <p:nvPr/>
        </p:nvSpPr>
        <p:spPr>
          <a:xfrm>
            <a:off x="1403648" y="260648"/>
            <a:ext cx="676875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Беседа с детьми «Изучение игровых предпочтений»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D9E96C4E-4CD1-4681-908F-FEF5DFC1D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65745"/>
              </p:ext>
            </p:extLst>
          </p:nvPr>
        </p:nvGraphicFramePr>
        <p:xfrm>
          <a:off x="251520" y="1397000"/>
          <a:ext cx="8568952" cy="293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1159919984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342856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Вопросы беседы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28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Где тебе больше нравится играть: дома, в группе, на улице? Почему?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 улице – 60%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96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какие игры ты больше всего любишь играть и почему?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«Догонялки», «прятки», «кто быстрее» – 70%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51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Что ты любишь делать в играх?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Догонять, искать спрятавшихся – 70%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124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С кем ты чаще играешь и почему?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 мамой – 73%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 братьями и сестрами – 20%</a:t>
                      </a:r>
                      <a:b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 папами – 7%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46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09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68275"/>
            <a:ext cx="91694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650A47-4307-48AD-9236-541108E7B69F}"/>
              </a:ext>
            </a:extLst>
          </p:cNvPr>
          <p:cNvSpPr txBox="1"/>
          <p:nvPr/>
        </p:nvSpPr>
        <p:spPr>
          <a:xfrm>
            <a:off x="2123728" y="404664"/>
            <a:ext cx="482453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Вывод по результатам беседы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3F39FB-C84A-4B50-AA14-F488A675977E}"/>
              </a:ext>
            </a:extLst>
          </p:cNvPr>
          <p:cNvSpPr txBox="1"/>
          <p:nvPr/>
        </p:nvSpPr>
        <p:spPr>
          <a:xfrm>
            <a:off x="755576" y="1556792"/>
            <a:ext cx="7560840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Результаты беседы с детьми подтвердили ответы родителей  и позволили сделать вывод о том, что круг подвижных игр у детей небольшой; они знают только самые простые игры и предпочитают играть в них.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Большинство детей предпочитают играть с мамами, так как папы приходят домой с работы уставшие, и не хотят с ними играть. </a:t>
            </a:r>
          </a:p>
        </p:txBody>
      </p:sp>
    </p:spTree>
    <p:extLst>
      <p:ext uri="{BB962C8B-B14F-4D97-AF65-F5344CB8AC3E}">
        <p14:creationId xmlns:p14="http://schemas.microsoft.com/office/powerpoint/2010/main" val="171616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039814"/>
            <a:ext cx="9169400" cy="789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CB324F-5535-41DF-BC78-79E685F95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7308812" cy="504056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Наблюдение за подвижной игровой деятельностью детей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344C1-8783-4E9E-B70A-DB1CC0192B86}"/>
              </a:ext>
            </a:extLst>
          </p:cNvPr>
          <p:cNvSpPr txBox="1"/>
          <p:nvPr/>
        </p:nvSpPr>
        <p:spPr>
          <a:xfrm>
            <a:off x="431540" y="2060848"/>
            <a:ext cx="7992888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ребенок объединяется с детьми для совместных подвижных игр.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проявляет стремление к общению со сверстниками, пытается выстраивать взаимодействие.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действует в соответствии с предложенными правилами.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встречает неожиданные повороты игрового сюжета, постановку новых игровых задач (сверстником или взрослым), активно ли включается в подобную игру, предлагает ли свои варианты разрешения игровых проблемных ситуаций.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670834-013C-49FA-AA7C-3BB049AF2F2D}"/>
              </a:ext>
            </a:extLst>
          </p:cNvPr>
          <p:cNvSpPr txBox="1"/>
          <p:nvPr/>
        </p:nvSpPr>
        <p:spPr>
          <a:xfrm>
            <a:off x="719572" y="1191106"/>
            <a:ext cx="738082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Объект наблюдения: позиция ребенка в подвижной игровой деятельности.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8ECF99-FA00-4FCE-BCC4-95A848EC02FB}"/>
              </a:ext>
            </a:extLst>
          </p:cNvPr>
          <p:cNvSpPr txBox="1"/>
          <p:nvPr/>
        </p:nvSpPr>
        <p:spPr>
          <a:xfrm>
            <a:off x="611560" y="4869582"/>
            <a:ext cx="723680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Цель наблюдения: изучить степень участия каждого ребенка в подвижной игровой деятельности и спланировать работу с детьми по развитию данного вида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92618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588963"/>
            <a:ext cx="9169400" cy="790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FF7FA-E7F3-4968-A35F-40F66D66EE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9632" y="338328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82B9BFFA-40CD-49E1-BA9E-7D58AEF64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4302"/>
              </p:ext>
            </p:extLst>
          </p:nvPr>
        </p:nvGraphicFramePr>
        <p:xfrm>
          <a:off x="323528" y="381697"/>
          <a:ext cx="8568951" cy="6355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xmlns="" val="2932959365"/>
                    </a:ext>
                  </a:extLst>
                </a:gridCol>
                <a:gridCol w="3149273">
                  <a:extLst>
                    <a:ext uri="{9D8B030D-6E8A-4147-A177-3AD203B41FA5}">
                      <a16:colId xmlns:a16="http://schemas.microsoft.com/office/drawing/2014/main" xmlns="" val="3065208985"/>
                    </a:ext>
                  </a:extLst>
                </a:gridCol>
                <a:gridCol w="2563361">
                  <a:extLst>
                    <a:ext uri="{9D8B030D-6E8A-4147-A177-3AD203B41FA5}">
                      <a16:colId xmlns:a16="http://schemas.microsoft.com/office/drawing/2014/main" xmlns="" val="3222505093"/>
                    </a:ext>
                  </a:extLst>
                </a:gridCol>
              </a:tblGrid>
              <a:tr h="362651">
                <a:tc>
                  <a:txBody>
                    <a:bodyPr/>
                    <a:lstStyle/>
                    <a:p>
                      <a:r>
                        <a:rPr lang="ru-RU" dirty="0"/>
                        <a:t>Высокий уровень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Средний уровень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Низкий уровень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822131"/>
                  </a:ext>
                </a:extLst>
              </a:tr>
              <a:tr h="1221186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Охотно и успешно включается и играет со сверстниками в общие совместные игры.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всегда включается в игры, но проявляет к ним интерес (включается по приглашению или может наблюдать).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играет или мало играет со сверстниками, не проявляет к подобным играм выраженного интереса.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872434"/>
                  </a:ext>
                </a:extLst>
              </a:tr>
              <a:tr h="2261455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Стремится к общению со сверстниками в играх, конфликтует мало или в случае конфликтов самостоятельно находит способы их улаживания.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Стремится к общению со сверстниками, но может конфликтовать. В случае конфликтов привлекает внимание взрослого, пытается решить проблему с помощью него. В результате обучения правильным способам взаимодействия начинает постепенно их применять.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стремится к общению со сверстниками в игре, часто конфликтует, не пытается разрешать конфликты. Обучение правильным способам взаимодействия неэффективно.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8797842"/>
                  </a:ext>
                </a:extLst>
              </a:tr>
              <a:tr h="1447331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играх чётко следует предложенным правилам, может сам объяснить правила игры.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всегда может следовать игровым правилам самостоятельно, могут требоваться напоминания. Не всегда может объяснить правила игры.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игры объяснить не может. Не следует игровым правилам, из-за чего часто исключается детьми из общей игры.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3349924"/>
                  </a:ext>
                </a:extLst>
              </a:tr>
              <a:tr h="995040"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Тематика игр разнообразна.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Тематика собственных игр однообразна, но по предложению детей может включаться в разные игры.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Тематика собственных игр однообразна, в другие игры не включается.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6735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D577CC-BAD1-4A60-8AC1-43124A5697F0}"/>
              </a:ext>
            </a:extLst>
          </p:cNvPr>
          <p:cNvSpPr txBox="1"/>
          <p:nvPr/>
        </p:nvSpPr>
        <p:spPr>
          <a:xfrm>
            <a:off x="1251112" y="0"/>
            <a:ext cx="69127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Показатели участия детей в подвижной игровой деятельности  </a:t>
            </a:r>
          </a:p>
        </p:txBody>
      </p:sp>
    </p:spTree>
    <p:extLst>
      <p:ext uri="{BB962C8B-B14F-4D97-AF65-F5344CB8AC3E}">
        <p14:creationId xmlns:p14="http://schemas.microsoft.com/office/powerpoint/2010/main" val="224394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28" y="-1040146"/>
            <a:ext cx="9169400" cy="789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83167" cy="86409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accent6">
                    <a:lumMod val="50000"/>
                  </a:schemeClr>
                </a:solidFill>
                <a:effectLst/>
              </a:rPr>
              <a:t>Результаты наблюдения за подвижной игровой деятельностью детей</a:t>
            </a:r>
            <a:endParaRPr lang="ru-RU" sz="2400" b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514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202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416</TotalTime>
  <Words>823</Words>
  <Application>Microsoft Office PowerPoint</Application>
  <PresentationFormat>Экран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Шавкунова И.В. воспитатель средней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наблюдения за подвижной игровой деятельностью детей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Шавкунова</dc:creator>
  <cp:lastModifiedBy>Ирина Шавкунова</cp:lastModifiedBy>
  <cp:revision>26</cp:revision>
  <dcterms:created xsi:type="dcterms:W3CDTF">2023-10-30T12:03:49Z</dcterms:created>
  <dcterms:modified xsi:type="dcterms:W3CDTF">2023-12-13T18:20:39Z</dcterms:modified>
</cp:coreProperties>
</file>